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8288000" cy="10287000"/>
  <p:notesSz cx="6858000" cy="9144000"/>
  <p:embeddedFontLst>
    <p:embeddedFont>
      <p:font typeface="OpenDyslexic Bold" charset="1" panose="00000800000000000000"/>
      <p:regular r:id="rId13"/>
    </p:embeddedFont>
    <p:embeddedFont>
      <p:font typeface="OpenDyslexic" charset="1" panose="0000050000000000000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Relationship Id="rId4" Target="../media/image7.jpeg" Type="http://schemas.openxmlformats.org/officeDocument/2006/relationships/image"/><Relationship Id="rId5" Target="../media/image8.png" Type="http://schemas.openxmlformats.org/officeDocument/2006/relationships/image"/><Relationship Id="rId6" Target="../media/image9.png" Type="http://schemas.openxmlformats.org/officeDocument/2006/relationships/image"/><Relationship Id="rId7" Target="../media/image10.png" Type="http://schemas.openxmlformats.org/officeDocument/2006/relationships/image"/><Relationship Id="rId8" Target="../media/image11.png" Type="http://schemas.openxmlformats.org/officeDocument/2006/relationships/image"/><Relationship Id="rId9" Target="../media/image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Relationship Id="rId3" Target="../media/image13.svg" Type="http://schemas.openxmlformats.org/officeDocument/2006/relationships/image"/><Relationship Id="rId4" Target="../media/image14.png" Type="http://schemas.openxmlformats.org/officeDocument/2006/relationships/image"/><Relationship Id="rId5" Target="../media/image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png" Type="http://schemas.openxmlformats.org/officeDocument/2006/relationships/image"/><Relationship Id="rId4" Target="../media/image16.svg" Type="http://schemas.openxmlformats.org/officeDocument/2006/relationships/image"/><Relationship Id="rId5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404496" y="2522465"/>
            <a:ext cx="9646197" cy="2103469"/>
            <a:chOff x="0" y="0"/>
            <a:chExt cx="2540562" cy="554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540562" cy="554000"/>
            </a:xfrm>
            <a:custGeom>
              <a:avLst/>
              <a:gdLst/>
              <a:ahLst/>
              <a:cxnLst/>
              <a:rect r="r" b="b" t="t" l="l"/>
              <a:pathLst>
                <a:path h="554000" w="2540562">
                  <a:moveTo>
                    <a:pt x="20867" y="0"/>
                  </a:moveTo>
                  <a:lnTo>
                    <a:pt x="2519695" y="0"/>
                  </a:lnTo>
                  <a:cubicBezTo>
                    <a:pt x="2531220" y="0"/>
                    <a:pt x="2540562" y="9343"/>
                    <a:pt x="2540562" y="20867"/>
                  </a:cubicBezTo>
                  <a:lnTo>
                    <a:pt x="2540562" y="533133"/>
                  </a:lnTo>
                  <a:cubicBezTo>
                    <a:pt x="2540562" y="544658"/>
                    <a:pt x="2531220" y="554000"/>
                    <a:pt x="2519695" y="554000"/>
                  </a:cubicBezTo>
                  <a:lnTo>
                    <a:pt x="20867" y="554000"/>
                  </a:lnTo>
                  <a:cubicBezTo>
                    <a:pt x="9343" y="554000"/>
                    <a:pt x="0" y="544658"/>
                    <a:pt x="0" y="533133"/>
                  </a:cubicBezTo>
                  <a:lnTo>
                    <a:pt x="0" y="20867"/>
                  </a:lnTo>
                  <a:cubicBezTo>
                    <a:pt x="0" y="9343"/>
                    <a:pt x="9343" y="0"/>
                    <a:pt x="20867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540562" cy="5921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714058" y="5143500"/>
            <a:ext cx="3690437" cy="4235796"/>
          </a:xfrm>
          <a:custGeom>
            <a:avLst/>
            <a:gdLst/>
            <a:ahLst/>
            <a:cxnLst/>
            <a:rect r="r" b="b" t="t" l="l"/>
            <a:pathLst>
              <a:path h="4235796" w="3690437">
                <a:moveTo>
                  <a:pt x="0" y="0"/>
                </a:moveTo>
                <a:lnTo>
                  <a:pt x="3690438" y="0"/>
                </a:lnTo>
                <a:lnTo>
                  <a:pt x="3690438" y="4235796"/>
                </a:lnTo>
                <a:lnTo>
                  <a:pt x="0" y="4235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396907" y="5003878"/>
            <a:ext cx="4862393" cy="4114800"/>
          </a:xfrm>
          <a:custGeom>
            <a:avLst/>
            <a:gdLst/>
            <a:ahLst/>
            <a:cxnLst/>
            <a:rect r="r" b="b" t="t" l="l"/>
            <a:pathLst>
              <a:path h="4114800" w="4862393">
                <a:moveTo>
                  <a:pt x="0" y="0"/>
                </a:moveTo>
                <a:lnTo>
                  <a:pt x="4862393" y="0"/>
                </a:lnTo>
                <a:lnTo>
                  <a:pt x="486239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913965" y="1024754"/>
            <a:ext cx="16829672" cy="970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916"/>
              </a:lnSpc>
              <a:spcBef>
                <a:spcPct val="0"/>
              </a:spcBef>
            </a:pPr>
            <a:r>
              <a:rPr lang="en-US" b="true" sz="5654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The first question is...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709959" y="2622558"/>
            <a:ext cx="8868081" cy="1738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21"/>
              </a:lnSpc>
              <a:spcBef>
                <a:spcPct val="0"/>
              </a:spcBef>
            </a:pPr>
            <a:r>
              <a:rPr lang="en-US" b="true" sz="10158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What is A.I?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0" y="9431887"/>
            <a:ext cx="18288000" cy="855113"/>
            <a:chOff x="0" y="0"/>
            <a:chExt cx="4816593" cy="22521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816592" cy="225215"/>
            </a:xfrm>
            <a:custGeom>
              <a:avLst/>
              <a:gdLst/>
              <a:ahLst/>
              <a:cxnLst/>
              <a:rect r="r" b="b" t="t" l="l"/>
              <a:pathLst>
                <a:path h="22521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25215"/>
                  </a:lnTo>
                  <a:lnTo>
                    <a:pt x="0" y="225215"/>
                  </a:lnTo>
                  <a:close/>
                </a:path>
              </a:pathLst>
            </a:custGeom>
            <a:solidFill>
              <a:srgbClr val="FFF9EE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4816593" cy="2633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6207158" y="9618677"/>
            <a:ext cx="1663617" cy="481534"/>
          </a:xfrm>
          <a:custGeom>
            <a:avLst/>
            <a:gdLst/>
            <a:ahLst/>
            <a:cxnLst/>
            <a:rect r="r" b="b" t="t" l="l"/>
            <a:pathLst>
              <a:path h="481534" w="1663617">
                <a:moveTo>
                  <a:pt x="0" y="0"/>
                </a:moveTo>
                <a:lnTo>
                  <a:pt x="1663617" y="0"/>
                </a:lnTo>
                <a:lnTo>
                  <a:pt x="1663617" y="481534"/>
                </a:lnTo>
                <a:lnTo>
                  <a:pt x="0" y="4815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967650" y="981802"/>
            <a:ext cx="9836008" cy="1067251"/>
            <a:chOff x="0" y="0"/>
            <a:chExt cx="2590553" cy="28108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590554" cy="281087"/>
            </a:xfrm>
            <a:custGeom>
              <a:avLst/>
              <a:gdLst/>
              <a:ahLst/>
              <a:cxnLst/>
              <a:rect r="r" b="b" t="t" l="l"/>
              <a:pathLst>
                <a:path h="281087" w="2590554">
                  <a:moveTo>
                    <a:pt x="20465" y="0"/>
                  </a:moveTo>
                  <a:lnTo>
                    <a:pt x="2570089" y="0"/>
                  </a:lnTo>
                  <a:cubicBezTo>
                    <a:pt x="2575516" y="0"/>
                    <a:pt x="2580722" y="2156"/>
                    <a:pt x="2584559" y="5994"/>
                  </a:cubicBezTo>
                  <a:cubicBezTo>
                    <a:pt x="2588397" y="9832"/>
                    <a:pt x="2590554" y="15037"/>
                    <a:pt x="2590554" y="20465"/>
                  </a:cubicBezTo>
                  <a:lnTo>
                    <a:pt x="2590554" y="260622"/>
                  </a:lnTo>
                  <a:cubicBezTo>
                    <a:pt x="2590554" y="266050"/>
                    <a:pt x="2588397" y="271255"/>
                    <a:pt x="2584559" y="275093"/>
                  </a:cubicBezTo>
                  <a:cubicBezTo>
                    <a:pt x="2580722" y="278930"/>
                    <a:pt x="2575516" y="281087"/>
                    <a:pt x="2570089" y="281087"/>
                  </a:cubicBezTo>
                  <a:lnTo>
                    <a:pt x="20465" y="281087"/>
                  </a:lnTo>
                  <a:cubicBezTo>
                    <a:pt x="15037" y="281087"/>
                    <a:pt x="9832" y="278930"/>
                    <a:pt x="5994" y="275093"/>
                  </a:cubicBezTo>
                  <a:cubicBezTo>
                    <a:pt x="2156" y="271255"/>
                    <a:pt x="0" y="266050"/>
                    <a:pt x="0" y="260622"/>
                  </a:cubicBezTo>
                  <a:lnTo>
                    <a:pt x="0" y="20465"/>
                  </a:lnTo>
                  <a:cubicBezTo>
                    <a:pt x="0" y="15037"/>
                    <a:pt x="2156" y="9832"/>
                    <a:pt x="5994" y="5994"/>
                  </a:cubicBezTo>
                  <a:cubicBezTo>
                    <a:pt x="9832" y="2156"/>
                    <a:pt x="15037" y="0"/>
                    <a:pt x="20465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590553" cy="31918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8700" y="2359529"/>
            <a:ext cx="16873014" cy="2783971"/>
            <a:chOff x="0" y="0"/>
            <a:chExt cx="4443921" cy="73322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443921" cy="733227"/>
            </a:xfrm>
            <a:custGeom>
              <a:avLst/>
              <a:gdLst/>
              <a:ahLst/>
              <a:cxnLst/>
              <a:rect r="r" b="b" t="t" l="l"/>
              <a:pathLst>
                <a:path h="733227" w="4443921">
                  <a:moveTo>
                    <a:pt x="11930" y="0"/>
                  </a:moveTo>
                  <a:lnTo>
                    <a:pt x="4431992" y="0"/>
                  </a:lnTo>
                  <a:cubicBezTo>
                    <a:pt x="4435156" y="0"/>
                    <a:pt x="4438190" y="1257"/>
                    <a:pt x="4440427" y="3494"/>
                  </a:cubicBezTo>
                  <a:cubicBezTo>
                    <a:pt x="4442664" y="5731"/>
                    <a:pt x="4443921" y="8766"/>
                    <a:pt x="4443921" y="11930"/>
                  </a:cubicBezTo>
                  <a:lnTo>
                    <a:pt x="4443921" y="721297"/>
                  </a:lnTo>
                  <a:cubicBezTo>
                    <a:pt x="4443921" y="724461"/>
                    <a:pt x="4442664" y="727495"/>
                    <a:pt x="4440427" y="729733"/>
                  </a:cubicBezTo>
                  <a:cubicBezTo>
                    <a:pt x="4438190" y="731970"/>
                    <a:pt x="4435156" y="733227"/>
                    <a:pt x="4431992" y="733227"/>
                  </a:cubicBezTo>
                  <a:lnTo>
                    <a:pt x="11930" y="733227"/>
                  </a:lnTo>
                  <a:cubicBezTo>
                    <a:pt x="5341" y="733227"/>
                    <a:pt x="0" y="727886"/>
                    <a:pt x="0" y="721297"/>
                  </a:cubicBezTo>
                  <a:lnTo>
                    <a:pt x="0" y="11930"/>
                  </a:lnTo>
                  <a:cubicBezTo>
                    <a:pt x="0" y="8766"/>
                    <a:pt x="1257" y="5731"/>
                    <a:pt x="3494" y="3494"/>
                  </a:cubicBezTo>
                  <a:cubicBezTo>
                    <a:pt x="5731" y="1257"/>
                    <a:pt x="8766" y="0"/>
                    <a:pt x="1193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4443921" cy="7713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875094" y="7131030"/>
            <a:ext cx="1662682" cy="1655124"/>
          </a:xfrm>
          <a:custGeom>
            <a:avLst/>
            <a:gdLst/>
            <a:ahLst/>
            <a:cxnLst/>
            <a:rect r="r" b="b" t="t" l="l"/>
            <a:pathLst>
              <a:path h="1655124" w="1662682">
                <a:moveTo>
                  <a:pt x="0" y="0"/>
                </a:moveTo>
                <a:lnTo>
                  <a:pt x="1662682" y="0"/>
                </a:lnTo>
                <a:lnTo>
                  <a:pt x="1662682" y="1655124"/>
                </a:lnTo>
                <a:lnTo>
                  <a:pt x="0" y="16551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28" r="0" b="-228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315637" y="7353364"/>
            <a:ext cx="1652480" cy="1660144"/>
          </a:xfrm>
          <a:custGeom>
            <a:avLst/>
            <a:gdLst/>
            <a:ahLst/>
            <a:cxnLst/>
            <a:rect r="r" b="b" t="t" l="l"/>
            <a:pathLst>
              <a:path h="1660144" w="1652480">
                <a:moveTo>
                  <a:pt x="0" y="0"/>
                </a:moveTo>
                <a:lnTo>
                  <a:pt x="1652480" y="0"/>
                </a:lnTo>
                <a:lnTo>
                  <a:pt x="1652480" y="1660144"/>
                </a:lnTo>
                <a:lnTo>
                  <a:pt x="0" y="16601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228" r="0" b="-228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2459531" y="5457825"/>
            <a:ext cx="1912733" cy="1904038"/>
          </a:xfrm>
          <a:custGeom>
            <a:avLst/>
            <a:gdLst/>
            <a:ahLst/>
            <a:cxnLst/>
            <a:rect r="r" b="b" t="t" l="l"/>
            <a:pathLst>
              <a:path h="1904038" w="1912733">
                <a:moveTo>
                  <a:pt x="0" y="0"/>
                </a:moveTo>
                <a:lnTo>
                  <a:pt x="1912733" y="0"/>
                </a:lnTo>
                <a:lnTo>
                  <a:pt x="1912733" y="1904038"/>
                </a:lnTo>
                <a:lnTo>
                  <a:pt x="0" y="19040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28" r="0" b="-228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4526334" y="5870284"/>
            <a:ext cx="1912733" cy="1904038"/>
          </a:xfrm>
          <a:custGeom>
            <a:avLst/>
            <a:gdLst/>
            <a:ahLst/>
            <a:cxnLst/>
            <a:rect r="r" b="b" t="t" l="l"/>
            <a:pathLst>
              <a:path h="1904038" w="1912733">
                <a:moveTo>
                  <a:pt x="0" y="0"/>
                </a:moveTo>
                <a:lnTo>
                  <a:pt x="1912733" y="0"/>
                </a:lnTo>
                <a:lnTo>
                  <a:pt x="1912733" y="1904038"/>
                </a:lnTo>
                <a:lnTo>
                  <a:pt x="0" y="19040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28" r="0" b="-228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4141877" y="6520782"/>
            <a:ext cx="1440757" cy="1965395"/>
          </a:xfrm>
          <a:custGeom>
            <a:avLst/>
            <a:gdLst/>
            <a:ahLst/>
            <a:cxnLst/>
            <a:rect r="r" b="b" t="t" l="l"/>
            <a:pathLst>
              <a:path h="1965395" w="1440757">
                <a:moveTo>
                  <a:pt x="0" y="0"/>
                </a:moveTo>
                <a:lnTo>
                  <a:pt x="1440756" y="0"/>
                </a:lnTo>
                <a:lnTo>
                  <a:pt x="1440756" y="1965395"/>
                </a:lnTo>
                <a:lnTo>
                  <a:pt x="0" y="19653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28" r="0" b="-228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868333" y="7131030"/>
            <a:ext cx="1859364" cy="1834133"/>
          </a:xfrm>
          <a:custGeom>
            <a:avLst/>
            <a:gdLst/>
            <a:ahLst/>
            <a:cxnLst/>
            <a:rect r="r" b="b" t="t" l="l"/>
            <a:pathLst>
              <a:path h="1834133" w="1859364">
                <a:moveTo>
                  <a:pt x="0" y="0"/>
                </a:moveTo>
                <a:lnTo>
                  <a:pt x="1859364" y="0"/>
                </a:lnTo>
                <a:lnTo>
                  <a:pt x="1859364" y="1834132"/>
                </a:lnTo>
                <a:lnTo>
                  <a:pt x="0" y="183413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2885654" y="5300652"/>
            <a:ext cx="4918004" cy="3185525"/>
          </a:xfrm>
          <a:custGeom>
            <a:avLst/>
            <a:gdLst/>
            <a:ahLst/>
            <a:cxnLst/>
            <a:rect r="r" b="b" t="t" l="l"/>
            <a:pathLst>
              <a:path h="3185525" w="4918004">
                <a:moveTo>
                  <a:pt x="0" y="0"/>
                </a:moveTo>
                <a:lnTo>
                  <a:pt x="4918004" y="0"/>
                </a:lnTo>
                <a:lnTo>
                  <a:pt x="4918004" y="3185525"/>
                </a:lnTo>
                <a:lnTo>
                  <a:pt x="0" y="318552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8202224" y="5951325"/>
            <a:ext cx="3086100" cy="2204825"/>
            <a:chOff x="0" y="0"/>
            <a:chExt cx="812800" cy="580695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580695"/>
            </a:xfrm>
            <a:custGeom>
              <a:avLst/>
              <a:gdLst/>
              <a:ahLst/>
              <a:cxnLst/>
              <a:rect r="r" b="b" t="t" l="l"/>
              <a:pathLst>
                <a:path h="580695" w="812800">
                  <a:moveTo>
                    <a:pt x="812800" y="290347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377495"/>
                  </a:lnTo>
                  <a:lnTo>
                    <a:pt x="406400" y="377495"/>
                  </a:lnTo>
                  <a:lnTo>
                    <a:pt x="406400" y="580695"/>
                  </a:lnTo>
                  <a:lnTo>
                    <a:pt x="812800" y="290347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165100"/>
              <a:ext cx="711200" cy="2123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028700" y="1050987"/>
            <a:ext cx="5093484" cy="9980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68"/>
              </a:lnSpc>
              <a:spcBef>
                <a:spcPct val="0"/>
              </a:spcBef>
            </a:pPr>
            <a:r>
              <a:rPr lang="en-US" b="true" sz="5834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What is A.I?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7842882" y="1014584"/>
            <a:ext cx="10058832" cy="886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315"/>
              </a:lnSpc>
              <a:spcBef>
                <a:spcPct val="0"/>
              </a:spcBef>
            </a:pPr>
            <a:r>
              <a:rPr lang="en-US" sz="5225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AI = Artificial Intelligence.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252286" y="2334354"/>
            <a:ext cx="16425842" cy="24914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6841"/>
              </a:lnSpc>
              <a:spcBef>
                <a:spcPct val="0"/>
              </a:spcBef>
            </a:pPr>
            <a:r>
              <a:rPr lang="en-US" sz="2736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• It means computers learn patterns from lots of examples.</a:t>
            </a:r>
          </a:p>
          <a:p>
            <a:pPr algn="l" marL="0" indent="0" lvl="1">
              <a:lnSpc>
                <a:spcPts val="6841"/>
              </a:lnSpc>
              <a:spcBef>
                <a:spcPct val="0"/>
              </a:spcBef>
            </a:pPr>
            <a:r>
              <a:rPr lang="en-US" sz="2736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• Then they use those patterns to help us: recognize voices, suggest words, translate, draw pictures from words, and chat.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310829" y="8562377"/>
            <a:ext cx="9590885" cy="6325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143"/>
              </a:lnSpc>
              <a:spcBef>
                <a:spcPct val="0"/>
              </a:spcBef>
            </a:pPr>
            <a:r>
              <a:rPr lang="en-US" sz="3674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That’s how your character was made!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0" y="9431887"/>
            <a:ext cx="18288000" cy="855113"/>
            <a:chOff x="0" y="0"/>
            <a:chExt cx="4816593" cy="225215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4816592" cy="225215"/>
            </a:xfrm>
            <a:custGeom>
              <a:avLst/>
              <a:gdLst/>
              <a:ahLst/>
              <a:cxnLst/>
              <a:rect r="r" b="b" t="t" l="l"/>
              <a:pathLst>
                <a:path h="22521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25215"/>
                  </a:lnTo>
                  <a:lnTo>
                    <a:pt x="0" y="225215"/>
                  </a:lnTo>
                  <a:close/>
                </a:path>
              </a:pathLst>
            </a:custGeom>
            <a:solidFill>
              <a:srgbClr val="FFF9EE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4816593" cy="2633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5" id="25"/>
          <p:cNvSpPr/>
          <p:nvPr/>
        </p:nvSpPr>
        <p:spPr>
          <a:xfrm flipH="false" flipV="false" rot="0">
            <a:off x="16207158" y="9618677"/>
            <a:ext cx="1663617" cy="481534"/>
          </a:xfrm>
          <a:custGeom>
            <a:avLst/>
            <a:gdLst/>
            <a:ahLst/>
            <a:cxnLst/>
            <a:rect r="r" b="b" t="t" l="l"/>
            <a:pathLst>
              <a:path h="481534" w="1663617">
                <a:moveTo>
                  <a:pt x="0" y="0"/>
                </a:moveTo>
                <a:lnTo>
                  <a:pt x="1663617" y="0"/>
                </a:lnTo>
                <a:lnTo>
                  <a:pt x="1663617" y="481534"/>
                </a:lnTo>
                <a:lnTo>
                  <a:pt x="0" y="48153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TextBox 26" id="26"/>
          <p:cNvSpPr txBox="true"/>
          <p:nvPr/>
        </p:nvSpPr>
        <p:spPr>
          <a:xfrm rot="0">
            <a:off x="280485" y="9620141"/>
            <a:ext cx="3178949" cy="480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989"/>
              </a:lnSpc>
              <a:spcBef>
                <a:spcPct val="0"/>
              </a:spcBef>
            </a:pPr>
            <a:r>
              <a:rPr lang="en-US" sz="2849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S3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07493" y="818444"/>
            <a:ext cx="16873014" cy="2861301"/>
            <a:chOff x="0" y="0"/>
            <a:chExt cx="22497352" cy="3815067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0" y="0"/>
              <a:ext cx="22497352" cy="3815067"/>
              <a:chOff x="0" y="0"/>
              <a:chExt cx="4443921" cy="753594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4443921" cy="753594"/>
              </a:xfrm>
              <a:custGeom>
                <a:avLst/>
                <a:gdLst/>
                <a:ahLst/>
                <a:cxnLst/>
                <a:rect r="r" b="b" t="t" l="l"/>
                <a:pathLst>
                  <a:path h="753594" w="4443921">
                    <a:moveTo>
                      <a:pt x="11930" y="0"/>
                    </a:moveTo>
                    <a:lnTo>
                      <a:pt x="4431992" y="0"/>
                    </a:lnTo>
                    <a:cubicBezTo>
                      <a:pt x="4435156" y="0"/>
                      <a:pt x="4438190" y="1257"/>
                      <a:pt x="4440427" y="3494"/>
                    </a:cubicBezTo>
                    <a:cubicBezTo>
                      <a:pt x="4442664" y="5731"/>
                      <a:pt x="4443921" y="8766"/>
                      <a:pt x="4443921" y="11930"/>
                    </a:cubicBezTo>
                    <a:lnTo>
                      <a:pt x="4443921" y="741664"/>
                    </a:lnTo>
                    <a:cubicBezTo>
                      <a:pt x="4443921" y="744828"/>
                      <a:pt x="4442664" y="747862"/>
                      <a:pt x="4440427" y="750099"/>
                    </a:cubicBezTo>
                    <a:cubicBezTo>
                      <a:pt x="4438190" y="752337"/>
                      <a:pt x="4435156" y="753594"/>
                      <a:pt x="4431992" y="753594"/>
                    </a:cubicBezTo>
                    <a:lnTo>
                      <a:pt x="11930" y="753594"/>
                    </a:lnTo>
                    <a:cubicBezTo>
                      <a:pt x="8766" y="753594"/>
                      <a:pt x="5731" y="752337"/>
                      <a:pt x="3494" y="750099"/>
                    </a:cubicBezTo>
                    <a:cubicBezTo>
                      <a:pt x="1257" y="747862"/>
                      <a:pt x="0" y="744828"/>
                      <a:pt x="0" y="741664"/>
                    </a:cubicBezTo>
                    <a:lnTo>
                      <a:pt x="0" y="11930"/>
                    </a:lnTo>
                    <a:cubicBezTo>
                      <a:pt x="0" y="8766"/>
                      <a:pt x="1257" y="5731"/>
                      <a:pt x="3494" y="3494"/>
                    </a:cubicBezTo>
                    <a:cubicBezTo>
                      <a:pt x="5731" y="1257"/>
                      <a:pt x="8766" y="0"/>
                      <a:pt x="119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 cap="rnd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38100"/>
                <a:ext cx="4443921" cy="791694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659"/>
                  </a:lnSpc>
                </a:pPr>
              </a:p>
            </p:txBody>
          </p:sp>
        </p:grpSp>
        <p:sp>
          <p:nvSpPr>
            <p:cNvPr name="TextBox 6" id="6"/>
            <p:cNvSpPr txBox="true"/>
            <p:nvPr/>
          </p:nvSpPr>
          <p:spPr>
            <a:xfrm rot="0">
              <a:off x="476568" y="7101"/>
              <a:ext cx="8557494" cy="104194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1">
                <a:lnSpc>
                  <a:spcPts val="8034"/>
                </a:lnSpc>
                <a:spcBef>
                  <a:spcPct val="0"/>
                </a:spcBef>
              </a:pPr>
              <a:r>
                <a:rPr lang="en-US" b="true" sz="3213">
                  <a:solidFill>
                    <a:srgbClr val="000000"/>
                  </a:solidFill>
                  <a:latin typeface="OpenDyslexic Bold"/>
                  <a:ea typeface="OpenDyslexic Bold"/>
                  <a:cs typeface="OpenDyslexic Bold"/>
                  <a:sym typeface="OpenDyslexic Bold"/>
                </a:rPr>
                <a:t>In Build My Story, AI can: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476568" y="1103398"/>
              <a:ext cx="21544216" cy="20518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6841"/>
                </a:lnSpc>
              </a:pPr>
              <a:r>
                <a:rPr lang="en-US" sz="2736">
                  <a:solidFill>
                    <a:srgbClr val="000000"/>
                  </a:solidFill>
                  <a:latin typeface="OpenDyslexic"/>
                  <a:ea typeface="OpenDyslexic"/>
                  <a:cs typeface="OpenDyslexic"/>
                  <a:sym typeface="OpenDyslexic"/>
                </a:rPr>
                <a:t>  – grow your summary into a story (Help me write)</a:t>
              </a:r>
            </a:p>
            <a:p>
              <a:pPr algn="l" marL="0" indent="0" lvl="1">
                <a:lnSpc>
                  <a:spcPts val="6841"/>
                </a:lnSpc>
                <a:spcBef>
                  <a:spcPct val="0"/>
                </a:spcBef>
              </a:pPr>
              <a:r>
                <a:rPr lang="en-US" sz="2736">
                  <a:solidFill>
                    <a:srgbClr val="000000"/>
                  </a:solidFill>
                  <a:latin typeface="OpenDyslexic"/>
                  <a:ea typeface="OpenDyslexic"/>
                  <a:cs typeface="OpenDyslexic"/>
                  <a:sym typeface="OpenDyslexic"/>
                </a:rPr>
                <a:t>  – make pictures from your prompt (Cre</a:t>
              </a:r>
              <a:r>
                <a:rPr lang="en-US" sz="2736">
                  <a:solidFill>
                    <a:srgbClr val="000000"/>
                  </a:solidFill>
                  <a:latin typeface="OpenDyslexic"/>
                  <a:ea typeface="OpenDyslexic"/>
                  <a:cs typeface="OpenDyslexic"/>
                  <a:sym typeface="OpenDyslexic"/>
                </a:rPr>
                <a:t>ate ne</a:t>
              </a:r>
              <a:r>
                <a:rPr lang="en-US" sz="2736">
                  <a:solidFill>
                    <a:srgbClr val="000000"/>
                  </a:solidFill>
                  <a:latin typeface="OpenDyslexic"/>
                  <a:ea typeface="OpenDyslexic"/>
                  <a:cs typeface="OpenDyslexic"/>
                  <a:sym typeface="OpenDyslexic"/>
                </a:rPr>
                <a:t>w </a:t>
              </a:r>
              <a:r>
                <a:rPr lang="en-US" sz="2736">
                  <a:solidFill>
                    <a:srgbClr val="000000"/>
                  </a:solidFill>
                  <a:latin typeface="OpenDyslexic"/>
                  <a:ea typeface="OpenDyslexic"/>
                  <a:cs typeface="OpenDyslexic"/>
                  <a:sym typeface="OpenDyslexic"/>
                </a:rPr>
                <a:t>i</a:t>
              </a:r>
              <a:r>
                <a:rPr lang="en-US" sz="2736">
                  <a:solidFill>
                    <a:srgbClr val="000000"/>
                  </a:solidFill>
                  <a:latin typeface="OpenDyslexic"/>
                  <a:ea typeface="OpenDyslexic"/>
                  <a:cs typeface="OpenDyslexic"/>
                  <a:sym typeface="OpenDyslexic"/>
                </a:rPr>
                <a:t>mage)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07493" y="3897591"/>
            <a:ext cx="16873014" cy="1701354"/>
            <a:chOff x="0" y="0"/>
            <a:chExt cx="4443921" cy="448093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43921" cy="448093"/>
            </a:xfrm>
            <a:custGeom>
              <a:avLst/>
              <a:gdLst/>
              <a:ahLst/>
              <a:cxnLst/>
              <a:rect r="r" b="b" t="t" l="l"/>
              <a:pathLst>
                <a:path h="448093" w="4443921">
                  <a:moveTo>
                    <a:pt x="11930" y="0"/>
                  </a:moveTo>
                  <a:lnTo>
                    <a:pt x="4431992" y="0"/>
                  </a:lnTo>
                  <a:cubicBezTo>
                    <a:pt x="4435156" y="0"/>
                    <a:pt x="4438190" y="1257"/>
                    <a:pt x="4440427" y="3494"/>
                  </a:cubicBezTo>
                  <a:cubicBezTo>
                    <a:pt x="4442664" y="5731"/>
                    <a:pt x="4443921" y="8766"/>
                    <a:pt x="4443921" y="11930"/>
                  </a:cubicBezTo>
                  <a:lnTo>
                    <a:pt x="4443921" y="436164"/>
                  </a:lnTo>
                  <a:cubicBezTo>
                    <a:pt x="4443921" y="439328"/>
                    <a:pt x="4442664" y="442362"/>
                    <a:pt x="4440427" y="444599"/>
                  </a:cubicBezTo>
                  <a:cubicBezTo>
                    <a:pt x="4438190" y="446836"/>
                    <a:pt x="4435156" y="448093"/>
                    <a:pt x="4431992" y="448093"/>
                  </a:cubicBezTo>
                  <a:lnTo>
                    <a:pt x="11930" y="448093"/>
                  </a:lnTo>
                  <a:cubicBezTo>
                    <a:pt x="8766" y="448093"/>
                    <a:pt x="5731" y="446836"/>
                    <a:pt x="3494" y="444599"/>
                  </a:cubicBezTo>
                  <a:cubicBezTo>
                    <a:pt x="1257" y="442362"/>
                    <a:pt x="0" y="439328"/>
                    <a:pt x="0" y="436164"/>
                  </a:cubicBezTo>
                  <a:lnTo>
                    <a:pt x="0" y="11930"/>
                  </a:lnTo>
                  <a:cubicBezTo>
                    <a:pt x="0" y="8766"/>
                    <a:pt x="1257" y="5731"/>
                    <a:pt x="3494" y="3494"/>
                  </a:cubicBezTo>
                  <a:cubicBezTo>
                    <a:pt x="5731" y="1257"/>
                    <a:pt x="8766" y="0"/>
                    <a:pt x="1193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4443921" cy="4861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5823958" y="3785564"/>
            <a:ext cx="11399123" cy="159203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718"/>
              </a:lnSpc>
              <a:spcBef>
                <a:spcPct val="0"/>
              </a:spcBef>
            </a:pPr>
            <a:r>
              <a:rPr lang="en-US" sz="2687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AI is NOT a person. It has no feelings and can make mistakes. </a:t>
            </a:r>
          </a:p>
          <a:p>
            <a:pPr algn="l" marL="0" indent="0" lvl="1">
              <a:lnSpc>
                <a:spcPts val="6718"/>
              </a:lnSpc>
              <a:spcBef>
                <a:spcPct val="0"/>
              </a:spcBef>
            </a:pPr>
            <a:r>
              <a:rPr lang="en-US" sz="2687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YOU are the author — check, edit, and choose what to keep.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64919" y="3679679"/>
            <a:ext cx="4165112" cy="143326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13075"/>
              </a:lnSpc>
              <a:spcBef>
                <a:spcPct val="0"/>
              </a:spcBef>
            </a:pPr>
            <a:r>
              <a:rPr lang="en-US" b="true" sz="5230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Remember!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8855290" y="6710899"/>
            <a:ext cx="8762001" cy="2209954"/>
            <a:chOff x="0" y="0"/>
            <a:chExt cx="2307688" cy="582046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307688" cy="582046"/>
            </a:xfrm>
            <a:custGeom>
              <a:avLst/>
              <a:gdLst/>
              <a:ahLst/>
              <a:cxnLst/>
              <a:rect r="r" b="b" t="t" l="l"/>
              <a:pathLst>
                <a:path h="582046" w="2307688">
                  <a:moveTo>
                    <a:pt x="22973" y="0"/>
                  </a:moveTo>
                  <a:lnTo>
                    <a:pt x="2284715" y="0"/>
                  </a:lnTo>
                  <a:cubicBezTo>
                    <a:pt x="2290807" y="0"/>
                    <a:pt x="2296651" y="2420"/>
                    <a:pt x="2300959" y="6729"/>
                  </a:cubicBezTo>
                  <a:cubicBezTo>
                    <a:pt x="2305267" y="11037"/>
                    <a:pt x="2307688" y="16880"/>
                    <a:pt x="2307688" y="22973"/>
                  </a:cubicBezTo>
                  <a:lnTo>
                    <a:pt x="2307688" y="559072"/>
                  </a:lnTo>
                  <a:cubicBezTo>
                    <a:pt x="2307688" y="571760"/>
                    <a:pt x="2297402" y="582046"/>
                    <a:pt x="2284715" y="582046"/>
                  </a:cubicBezTo>
                  <a:lnTo>
                    <a:pt x="22973" y="582046"/>
                  </a:lnTo>
                  <a:cubicBezTo>
                    <a:pt x="10285" y="582046"/>
                    <a:pt x="0" y="571760"/>
                    <a:pt x="0" y="559072"/>
                  </a:cubicBezTo>
                  <a:lnTo>
                    <a:pt x="0" y="22973"/>
                  </a:lnTo>
                  <a:cubicBezTo>
                    <a:pt x="0" y="10285"/>
                    <a:pt x="10285" y="0"/>
                    <a:pt x="22973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2307688" cy="6201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9180785" y="6770382"/>
            <a:ext cx="8838250" cy="18433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81"/>
              </a:lnSpc>
              <a:spcBef>
                <a:spcPct val="0"/>
              </a:spcBef>
            </a:pPr>
            <a:r>
              <a:rPr lang="en-US" sz="203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Be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s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mart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&amp;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kind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on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line:</a:t>
            </a:r>
          </a:p>
          <a:p>
            <a:pPr algn="l">
              <a:lnSpc>
                <a:spcPts val="5081"/>
              </a:lnSpc>
              <a:spcBef>
                <a:spcPct val="0"/>
              </a:spcBef>
            </a:pP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•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Don’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t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ha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re private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i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n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f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(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f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u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nam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e,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a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ddr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e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ss,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pas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word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)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.</a:t>
            </a:r>
          </a:p>
          <a:p>
            <a:pPr algn="l">
              <a:lnSpc>
                <a:spcPts val="5081"/>
              </a:lnSpc>
              <a:spcBef>
                <a:spcPct val="0"/>
              </a:spcBef>
            </a:pP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• Ask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a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n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a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d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u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t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if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som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et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hi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n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g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d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oesn’t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oo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k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rig</a:t>
            </a:r>
            <a:r>
              <a:rPr lang="en-US" sz="2032" strike="noStrike" u="none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ht.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07493" y="5617995"/>
            <a:ext cx="6500728" cy="931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22"/>
              </a:lnSpc>
              <a:spcBef>
                <a:spcPct val="0"/>
              </a:spcBef>
            </a:pPr>
            <a:r>
              <a:rPr lang="en-US" b="true" sz="3369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Story Summary → Big Story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07493" y="7520827"/>
            <a:ext cx="3933381" cy="9312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422"/>
              </a:lnSpc>
              <a:spcBef>
                <a:spcPct val="0"/>
              </a:spcBef>
            </a:pPr>
            <a:r>
              <a:rPr lang="en-US" b="true" sz="3369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Image Prompt → 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4950038" y="7021005"/>
            <a:ext cx="2258183" cy="2247918"/>
          </a:xfrm>
          <a:custGeom>
            <a:avLst/>
            <a:gdLst/>
            <a:ahLst/>
            <a:cxnLst/>
            <a:rect r="r" b="b" t="t" l="l"/>
            <a:pathLst>
              <a:path h="2247918" w="2258183">
                <a:moveTo>
                  <a:pt x="0" y="0"/>
                </a:moveTo>
                <a:lnTo>
                  <a:pt x="2258183" y="0"/>
                </a:lnTo>
                <a:lnTo>
                  <a:pt x="2258183" y="2247918"/>
                </a:lnTo>
                <a:lnTo>
                  <a:pt x="0" y="22479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228" r="0" b="-228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0" y="9431887"/>
            <a:ext cx="18288000" cy="855113"/>
            <a:chOff x="0" y="0"/>
            <a:chExt cx="4816593" cy="225215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816592" cy="225215"/>
            </a:xfrm>
            <a:custGeom>
              <a:avLst/>
              <a:gdLst/>
              <a:ahLst/>
              <a:cxnLst/>
              <a:rect r="r" b="b" t="t" l="l"/>
              <a:pathLst>
                <a:path h="22521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25215"/>
                  </a:lnTo>
                  <a:lnTo>
                    <a:pt x="0" y="225215"/>
                  </a:lnTo>
                  <a:close/>
                </a:path>
              </a:pathLst>
            </a:custGeom>
            <a:solidFill>
              <a:srgbClr val="FFF9EE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38100"/>
              <a:ext cx="4816593" cy="2633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3" id="23"/>
          <p:cNvSpPr/>
          <p:nvPr/>
        </p:nvSpPr>
        <p:spPr>
          <a:xfrm flipH="false" flipV="false" rot="0">
            <a:off x="16207158" y="9618677"/>
            <a:ext cx="1663617" cy="481534"/>
          </a:xfrm>
          <a:custGeom>
            <a:avLst/>
            <a:gdLst/>
            <a:ahLst/>
            <a:cxnLst/>
            <a:rect r="r" b="b" t="t" l="l"/>
            <a:pathLst>
              <a:path h="481534" w="1663617">
                <a:moveTo>
                  <a:pt x="0" y="0"/>
                </a:moveTo>
                <a:lnTo>
                  <a:pt x="1663617" y="0"/>
                </a:lnTo>
                <a:lnTo>
                  <a:pt x="1663617" y="481534"/>
                </a:lnTo>
                <a:lnTo>
                  <a:pt x="0" y="4815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24" id="24"/>
          <p:cNvSpPr txBox="true"/>
          <p:nvPr/>
        </p:nvSpPr>
        <p:spPr>
          <a:xfrm rot="0">
            <a:off x="280485" y="9620141"/>
            <a:ext cx="3178949" cy="480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989"/>
              </a:lnSpc>
              <a:spcBef>
                <a:spcPct val="0"/>
              </a:spcBef>
            </a:pPr>
            <a:r>
              <a:rPr lang="en-US" sz="2849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S3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98499" y="863942"/>
            <a:ext cx="16829672" cy="970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16"/>
              </a:lnSpc>
              <a:spcBef>
                <a:spcPct val="0"/>
              </a:spcBef>
            </a:pPr>
            <a:r>
              <a:rPr lang="en-US" b="true" sz="5654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What is a good image prompt?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898499" y="2021403"/>
            <a:ext cx="16873014" cy="2783971"/>
            <a:chOff x="0" y="0"/>
            <a:chExt cx="4443921" cy="73322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443921" cy="733227"/>
            </a:xfrm>
            <a:custGeom>
              <a:avLst/>
              <a:gdLst/>
              <a:ahLst/>
              <a:cxnLst/>
              <a:rect r="r" b="b" t="t" l="l"/>
              <a:pathLst>
                <a:path h="733227" w="4443921">
                  <a:moveTo>
                    <a:pt x="11930" y="0"/>
                  </a:moveTo>
                  <a:lnTo>
                    <a:pt x="4431992" y="0"/>
                  </a:lnTo>
                  <a:cubicBezTo>
                    <a:pt x="4435156" y="0"/>
                    <a:pt x="4438190" y="1257"/>
                    <a:pt x="4440427" y="3494"/>
                  </a:cubicBezTo>
                  <a:cubicBezTo>
                    <a:pt x="4442664" y="5731"/>
                    <a:pt x="4443921" y="8766"/>
                    <a:pt x="4443921" y="11930"/>
                  </a:cubicBezTo>
                  <a:lnTo>
                    <a:pt x="4443921" y="721297"/>
                  </a:lnTo>
                  <a:cubicBezTo>
                    <a:pt x="4443921" y="724461"/>
                    <a:pt x="4442664" y="727495"/>
                    <a:pt x="4440427" y="729733"/>
                  </a:cubicBezTo>
                  <a:cubicBezTo>
                    <a:pt x="4438190" y="731970"/>
                    <a:pt x="4435156" y="733227"/>
                    <a:pt x="4431992" y="733227"/>
                  </a:cubicBezTo>
                  <a:lnTo>
                    <a:pt x="11930" y="733227"/>
                  </a:lnTo>
                  <a:cubicBezTo>
                    <a:pt x="5341" y="733227"/>
                    <a:pt x="0" y="727886"/>
                    <a:pt x="0" y="721297"/>
                  </a:cubicBezTo>
                  <a:lnTo>
                    <a:pt x="0" y="11930"/>
                  </a:lnTo>
                  <a:cubicBezTo>
                    <a:pt x="0" y="8766"/>
                    <a:pt x="1257" y="5731"/>
                    <a:pt x="3494" y="3494"/>
                  </a:cubicBezTo>
                  <a:cubicBezTo>
                    <a:pt x="5731" y="1257"/>
                    <a:pt x="8766" y="0"/>
                    <a:pt x="1193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443921" cy="7713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455273" y="1961865"/>
            <a:ext cx="6418121" cy="879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034"/>
              </a:lnSpc>
              <a:spcBef>
                <a:spcPct val="0"/>
              </a:spcBef>
            </a:pPr>
            <a:r>
              <a:rPr lang="en-US" b="true" sz="3213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What’s a prompt?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55273" y="2795994"/>
            <a:ext cx="16158162" cy="16246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41"/>
              </a:lnSpc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It’s the sentence that tells the app what to draw on this page.</a:t>
            </a:r>
          </a:p>
          <a:p>
            <a:pPr algn="l" marL="0" indent="0" lvl="1">
              <a:lnSpc>
                <a:spcPts val="6841"/>
              </a:lnSpc>
              <a:spcBef>
                <a:spcPct val="0"/>
              </a:spcBef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Your main character stays the same—you change the </a:t>
            </a:r>
            <a:r>
              <a:rPr lang="en-US" b="true" sz="2736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action, place, and details.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898499" y="5100649"/>
            <a:ext cx="16873014" cy="4157651"/>
            <a:chOff x="0" y="0"/>
            <a:chExt cx="4443921" cy="109501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43921" cy="1095019"/>
            </a:xfrm>
            <a:custGeom>
              <a:avLst/>
              <a:gdLst/>
              <a:ahLst/>
              <a:cxnLst/>
              <a:rect r="r" b="b" t="t" l="l"/>
              <a:pathLst>
                <a:path h="1095019" w="4443921">
                  <a:moveTo>
                    <a:pt x="11930" y="0"/>
                  </a:moveTo>
                  <a:lnTo>
                    <a:pt x="4431992" y="0"/>
                  </a:lnTo>
                  <a:cubicBezTo>
                    <a:pt x="4435156" y="0"/>
                    <a:pt x="4438190" y="1257"/>
                    <a:pt x="4440427" y="3494"/>
                  </a:cubicBezTo>
                  <a:cubicBezTo>
                    <a:pt x="4442664" y="5731"/>
                    <a:pt x="4443921" y="8766"/>
                    <a:pt x="4443921" y="11930"/>
                  </a:cubicBezTo>
                  <a:lnTo>
                    <a:pt x="4443921" y="1083090"/>
                  </a:lnTo>
                  <a:cubicBezTo>
                    <a:pt x="4443921" y="1089678"/>
                    <a:pt x="4438580" y="1095019"/>
                    <a:pt x="4431992" y="1095019"/>
                  </a:cubicBezTo>
                  <a:lnTo>
                    <a:pt x="11930" y="1095019"/>
                  </a:lnTo>
                  <a:cubicBezTo>
                    <a:pt x="8766" y="1095019"/>
                    <a:pt x="5731" y="1093762"/>
                    <a:pt x="3494" y="1091525"/>
                  </a:cubicBezTo>
                  <a:cubicBezTo>
                    <a:pt x="1257" y="1089288"/>
                    <a:pt x="0" y="1086254"/>
                    <a:pt x="0" y="1083090"/>
                  </a:cubicBezTo>
                  <a:lnTo>
                    <a:pt x="0" y="11930"/>
                  </a:lnTo>
                  <a:cubicBezTo>
                    <a:pt x="0" y="8766"/>
                    <a:pt x="1257" y="5731"/>
                    <a:pt x="3494" y="3494"/>
                  </a:cubicBezTo>
                  <a:cubicBezTo>
                    <a:pt x="5731" y="1257"/>
                    <a:pt x="8766" y="0"/>
                    <a:pt x="1193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4443921" cy="113311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455273" y="4929199"/>
            <a:ext cx="6418121" cy="879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034"/>
              </a:lnSpc>
              <a:spcBef>
                <a:spcPct val="0"/>
              </a:spcBef>
            </a:pPr>
            <a:r>
              <a:rPr lang="en-US" b="true" sz="3213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The 4 Magic Parts (A-P-O-M)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55273" y="5659018"/>
            <a:ext cx="16158162" cy="33581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90821" indent="-295410" lvl="1">
              <a:lnSpc>
                <a:spcPts val="6841"/>
              </a:lnSpc>
              <a:buFont typeface="Arial"/>
              <a:buChar char="•"/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Action – what is the character doing?</a:t>
            </a:r>
          </a:p>
          <a:p>
            <a:pPr algn="l" marL="590821" indent="-295410" lvl="1">
              <a:lnSpc>
                <a:spcPts val="6841"/>
              </a:lnSpc>
              <a:buFont typeface="Arial"/>
              <a:buChar char="•"/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Place – where is it happening?</a:t>
            </a:r>
          </a:p>
          <a:p>
            <a:pPr algn="l" marL="590821" indent="-295410" lvl="1">
              <a:lnSpc>
                <a:spcPts val="6841"/>
              </a:lnSpc>
              <a:buFont typeface="Arial"/>
              <a:buChar char="•"/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Objects – 1–2 things 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t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 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in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clude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(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p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rops).</a:t>
            </a:r>
          </a:p>
          <a:p>
            <a:pPr algn="l" marL="590821" indent="-295410" lvl="1">
              <a:lnSpc>
                <a:spcPts val="6841"/>
              </a:lnSpc>
              <a:spcBef>
                <a:spcPct val="0"/>
              </a:spcBef>
              <a:buFont typeface="Arial"/>
              <a:buChar char="•"/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Mood/Time – how it fee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 (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c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ozy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, 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wi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nd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y)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or wh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e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n (evening, r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ai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ny)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.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0" y="9431887"/>
            <a:ext cx="18288000" cy="855113"/>
            <a:chOff x="0" y="0"/>
            <a:chExt cx="4816593" cy="225215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4816592" cy="225215"/>
            </a:xfrm>
            <a:custGeom>
              <a:avLst/>
              <a:gdLst/>
              <a:ahLst/>
              <a:cxnLst/>
              <a:rect r="r" b="b" t="t" l="l"/>
              <a:pathLst>
                <a:path h="22521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25215"/>
                  </a:lnTo>
                  <a:lnTo>
                    <a:pt x="0" y="225215"/>
                  </a:lnTo>
                  <a:close/>
                </a:path>
              </a:pathLst>
            </a:custGeom>
            <a:solidFill>
              <a:srgbClr val="FFF9EE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4816593" cy="2633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6207158" y="9618677"/>
            <a:ext cx="1663617" cy="481534"/>
          </a:xfrm>
          <a:custGeom>
            <a:avLst/>
            <a:gdLst/>
            <a:ahLst/>
            <a:cxnLst/>
            <a:rect r="r" b="b" t="t" l="l"/>
            <a:pathLst>
              <a:path h="481534" w="1663617">
                <a:moveTo>
                  <a:pt x="0" y="0"/>
                </a:moveTo>
                <a:lnTo>
                  <a:pt x="1663617" y="0"/>
                </a:lnTo>
                <a:lnTo>
                  <a:pt x="1663617" y="481534"/>
                </a:lnTo>
                <a:lnTo>
                  <a:pt x="0" y="4815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280485" y="9620141"/>
            <a:ext cx="3178949" cy="480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989"/>
              </a:lnSpc>
              <a:spcBef>
                <a:spcPct val="0"/>
              </a:spcBef>
            </a:pPr>
            <a:r>
              <a:rPr lang="en-US" sz="2849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S3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913965" y="826394"/>
            <a:ext cx="16829672" cy="970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16"/>
              </a:lnSpc>
              <a:spcBef>
                <a:spcPct val="0"/>
              </a:spcBef>
            </a:pPr>
            <a:r>
              <a:rPr lang="en-US" b="true" sz="5654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Quick Example Image Prompts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913965" y="2092471"/>
            <a:ext cx="16873014" cy="2693596"/>
            <a:chOff x="0" y="0"/>
            <a:chExt cx="4443921" cy="70942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443921" cy="709424"/>
            </a:xfrm>
            <a:custGeom>
              <a:avLst/>
              <a:gdLst/>
              <a:ahLst/>
              <a:cxnLst/>
              <a:rect r="r" b="b" t="t" l="l"/>
              <a:pathLst>
                <a:path h="709424" w="4443921">
                  <a:moveTo>
                    <a:pt x="11930" y="0"/>
                  </a:moveTo>
                  <a:lnTo>
                    <a:pt x="4431992" y="0"/>
                  </a:lnTo>
                  <a:cubicBezTo>
                    <a:pt x="4435156" y="0"/>
                    <a:pt x="4438190" y="1257"/>
                    <a:pt x="4440427" y="3494"/>
                  </a:cubicBezTo>
                  <a:cubicBezTo>
                    <a:pt x="4442664" y="5731"/>
                    <a:pt x="4443921" y="8766"/>
                    <a:pt x="4443921" y="11930"/>
                  </a:cubicBezTo>
                  <a:lnTo>
                    <a:pt x="4443921" y="697495"/>
                  </a:lnTo>
                  <a:cubicBezTo>
                    <a:pt x="4443921" y="700659"/>
                    <a:pt x="4442664" y="703693"/>
                    <a:pt x="4440427" y="705930"/>
                  </a:cubicBezTo>
                  <a:cubicBezTo>
                    <a:pt x="4438190" y="708167"/>
                    <a:pt x="4435156" y="709424"/>
                    <a:pt x="4431992" y="709424"/>
                  </a:cubicBezTo>
                  <a:lnTo>
                    <a:pt x="11930" y="709424"/>
                  </a:lnTo>
                  <a:cubicBezTo>
                    <a:pt x="8766" y="709424"/>
                    <a:pt x="5731" y="708167"/>
                    <a:pt x="3494" y="705930"/>
                  </a:cubicBezTo>
                  <a:cubicBezTo>
                    <a:pt x="1257" y="703693"/>
                    <a:pt x="0" y="700659"/>
                    <a:pt x="0" y="697495"/>
                  </a:cubicBezTo>
                  <a:lnTo>
                    <a:pt x="0" y="11930"/>
                  </a:lnTo>
                  <a:cubicBezTo>
                    <a:pt x="0" y="8766"/>
                    <a:pt x="1257" y="5731"/>
                    <a:pt x="3494" y="3494"/>
                  </a:cubicBezTo>
                  <a:cubicBezTo>
                    <a:pt x="5731" y="1257"/>
                    <a:pt x="8766" y="0"/>
                    <a:pt x="1193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4443921" cy="747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1470739" y="2032933"/>
            <a:ext cx="6418121" cy="879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034"/>
              </a:lnSpc>
              <a:spcBef>
                <a:spcPct val="0"/>
              </a:spcBef>
            </a:pPr>
            <a:r>
              <a:rPr lang="en-US" b="true" sz="3213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Good Prompt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70739" y="2867062"/>
            <a:ext cx="16158162" cy="16246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41"/>
              </a:lnSpc>
              <a:spcBef>
                <a:spcPct val="0"/>
              </a:spcBef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“The fluffy monster shares a bright red toy in a sunny playroom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;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colorful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b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locks are on the f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lo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or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.”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913965" y="4952170"/>
            <a:ext cx="16873014" cy="1873900"/>
            <a:chOff x="0" y="0"/>
            <a:chExt cx="4443921" cy="493538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4443921" cy="493538"/>
            </a:xfrm>
            <a:custGeom>
              <a:avLst/>
              <a:gdLst/>
              <a:ahLst/>
              <a:cxnLst/>
              <a:rect r="r" b="b" t="t" l="l"/>
              <a:pathLst>
                <a:path h="493538" w="4443921">
                  <a:moveTo>
                    <a:pt x="11930" y="0"/>
                  </a:moveTo>
                  <a:lnTo>
                    <a:pt x="4431992" y="0"/>
                  </a:lnTo>
                  <a:cubicBezTo>
                    <a:pt x="4435156" y="0"/>
                    <a:pt x="4438190" y="1257"/>
                    <a:pt x="4440427" y="3494"/>
                  </a:cubicBezTo>
                  <a:cubicBezTo>
                    <a:pt x="4442664" y="5731"/>
                    <a:pt x="4443921" y="8766"/>
                    <a:pt x="4443921" y="11930"/>
                  </a:cubicBezTo>
                  <a:lnTo>
                    <a:pt x="4443921" y="481608"/>
                  </a:lnTo>
                  <a:cubicBezTo>
                    <a:pt x="4443921" y="488196"/>
                    <a:pt x="4438580" y="493538"/>
                    <a:pt x="4431992" y="493538"/>
                  </a:cubicBezTo>
                  <a:lnTo>
                    <a:pt x="11930" y="493538"/>
                  </a:lnTo>
                  <a:cubicBezTo>
                    <a:pt x="8766" y="493538"/>
                    <a:pt x="5731" y="492281"/>
                    <a:pt x="3494" y="490043"/>
                  </a:cubicBezTo>
                  <a:cubicBezTo>
                    <a:pt x="1257" y="487806"/>
                    <a:pt x="0" y="484772"/>
                    <a:pt x="0" y="481608"/>
                  </a:cubicBezTo>
                  <a:lnTo>
                    <a:pt x="0" y="11930"/>
                  </a:lnTo>
                  <a:cubicBezTo>
                    <a:pt x="0" y="8766"/>
                    <a:pt x="1257" y="5731"/>
                    <a:pt x="3494" y="3494"/>
                  </a:cubicBezTo>
                  <a:cubicBezTo>
                    <a:pt x="5731" y="1257"/>
                    <a:pt x="8766" y="0"/>
                    <a:pt x="1193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4443921" cy="5316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1470739" y="4690816"/>
            <a:ext cx="6418121" cy="879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034"/>
              </a:lnSpc>
              <a:spcBef>
                <a:spcPct val="0"/>
              </a:spcBef>
            </a:pPr>
            <a:r>
              <a:rPr lang="en-US" b="true" sz="3213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Not Good Prompt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70739" y="5679605"/>
            <a:ext cx="16158162" cy="7578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41"/>
              </a:lnSpc>
              <a:spcBef>
                <a:spcPct val="0"/>
              </a:spcBef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“The monster is in the school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.”</a:t>
            </a:r>
          </a:p>
        </p:txBody>
      </p:sp>
      <p:grpSp>
        <p:nvGrpSpPr>
          <p:cNvPr name="Group 13" id="13"/>
          <p:cNvGrpSpPr/>
          <p:nvPr/>
        </p:nvGrpSpPr>
        <p:grpSpPr>
          <a:xfrm rot="0">
            <a:off x="913965" y="7028026"/>
            <a:ext cx="16873014" cy="2306947"/>
            <a:chOff x="0" y="0"/>
            <a:chExt cx="4443921" cy="607591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4443921" cy="607591"/>
            </a:xfrm>
            <a:custGeom>
              <a:avLst/>
              <a:gdLst/>
              <a:ahLst/>
              <a:cxnLst/>
              <a:rect r="r" b="b" t="t" l="l"/>
              <a:pathLst>
                <a:path h="607591" w="4443921">
                  <a:moveTo>
                    <a:pt x="11930" y="0"/>
                  </a:moveTo>
                  <a:lnTo>
                    <a:pt x="4431992" y="0"/>
                  </a:lnTo>
                  <a:cubicBezTo>
                    <a:pt x="4435156" y="0"/>
                    <a:pt x="4438190" y="1257"/>
                    <a:pt x="4440427" y="3494"/>
                  </a:cubicBezTo>
                  <a:cubicBezTo>
                    <a:pt x="4442664" y="5731"/>
                    <a:pt x="4443921" y="8766"/>
                    <a:pt x="4443921" y="11930"/>
                  </a:cubicBezTo>
                  <a:lnTo>
                    <a:pt x="4443921" y="595661"/>
                  </a:lnTo>
                  <a:cubicBezTo>
                    <a:pt x="4443921" y="602250"/>
                    <a:pt x="4438580" y="607591"/>
                    <a:pt x="4431992" y="607591"/>
                  </a:cubicBezTo>
                  <a:lnTo>
                    <a:pt x="11930" y="607591"/>
                  </a:lnTo>
                  <a:cubicBezTo>
                    <a:pt x="8766" y="607591"/>
                    <a:pt x="5731" y="606334"/>
                    <a:pt x="3494" y="604097"/>
                  </a:cubicBezTo>
                  <a:cubicBezTo>
                    <a:pt x="1257" y="601860"/>
                    <a:pt x="0" y="598825"/>
                    <a:pt x="0" y="595661"/>
                  </a:cubicBezTo>
                  <a:lnTo>
                    <a:pt x="0" y="11930"/>
                  </a:lnTo>
                  <a:cubicBezTo>
                    <a:pt x="0" y="8766"/>
                    <a:pt x="1257" y="5731"/>
                    <a:pt x="3494" y="3494"/>
                  </a:cubicBezTo>
                  <a:cubicBezTo>
                    <a:pt x="5731" y="1257"/>
                    <a:pt x="8766" y="0"/>
                    <a:pt x="1193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4443921" cy="6456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1470739" y="6836444"/>
            <a:ext cx="11289894" cy="879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034"/>
              </a:lnSpc>
              <a:spcBef>
                <a:spcPct val="0"/>
              </a:spcBef>
            </a:pPr>
            <a:r>
              <a:rPr lang="en-US" b="true" sz="3213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Why is this not a good prompt? </a:t>
            </a:r>
            <a:r>
              <a:rPr lang="en-US" b="true" sz="3213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Put your hand up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470739" y="7667912"/>
            <a:ext cx="16158162" cy="7578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41"/>
              </a:lnSpc>
              <a:spcBef>
                <a:spcPct val="0"/>
              </a:spcBef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Remember The 4 Magic Parts (A-P-O-M)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70739" y="8378158"/>
            <a:ext cx="16158162" cy="7578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41"/>
              </a:lnSpc>
              <a:spcBef>
                <a:spcPct val="0"/>
              </a:spcBef>
            </a:pPr>
            <a:r>
              <a:rPr lang="en-US" b="true" sz="2736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Action + Place + Objects + Mood/Time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0" y="9431887"/>
            <a:ext cx="18288000" cy="855113"/>
            <a:chOff x="0" y="0"/>
            <a:chExt cx="4816593" cy="225215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4816592" cy="225215"/>
            </a:xfrm>
            <a:custGeom>
              <a:avLst/>
              <a:gdLst/>
              <a:ahLst/>
              <a:cxnLst/>
              <a:rect r="r" b="b" t="t" l="l"/>
              <a:pathLst>
                <a:path h="22521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25215"/>
                  </a:lnTo>
                  <a:lnTo>
                    <a:pt x="0" y="225215"/>
                  </a:lnTo>
                  <a:close/>
                </a:path>
              </a:pathLst>
            </a:custGeom>
            <a:solidFill>
              <a:srgbClr val="FFF9EE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38100"/>
              <a:ext cx="4816593" cy="2633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2" id="22"/>
          <p:cNvSpPr/>
          <p:nvPr/>
        </p:nvSpPr>
        <p:spPr>
          <a:xfrm flipH="false" flipV="false" rot="0">
            <a:off x="16207158" y="9618677"/>
            <a:ext cx="1663617" cy="481534"/>
          </a:xfrm>
          <a:custGeom>
            <a:avLst/>
            <a:gdLst/>
            <a:ahLst/>
            <a:cxnLst/>
            <a:rect r="r" b="b" t="t" l="l"/>
            <a:pathLst>
              <a:path h="481534" w="1663617">
                <a:moveTo>
                  <a:pt x="0" y="0"/>
                </a:moveTo>
                <a:lnTo>
                  <a:pt x="1663617" y="0"/>
                </a:lnTo>
                <a:lnTo>
                  <a:pt x="1663617" y="481534"/>
                </a:lnTo>
                <a:lnTo>
                  <a:pt x="0" y="4815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280485" y="9620141"/>
            <a:ext cx="3178949" cy="480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989"/>
              </a:lnSpc>
              <a:spcBef>
                <a:spcPct val="0"/>
              </a:spcBef>
            </a:pPr>
            <a:r>
              <a:rPr lang="en-US" sz="2849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S3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13965" y="2120627"/>
            <a:ext cx="16829672" cy="2698344"/>
            <a:chOff x="0" y="0"/>
            <a:chExt cx="4432506" cy="71067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432506" cy="710675"/>
            </a:xfrm>
            <a:custGeom>
              <a:avLst/>
              <a:gdLst/>
              <a:ahLst/>
              <a:cxnLst/>
              <a:rect r="r" b="b" t="t" l="l"/>
              <a:pathLst>
                <a:path h="710675" w="4432506">
                  <a:moveTo>
                    <a:pt x="11960" y="0"/>
                  </a:moveTo>
                  <a:lnTo>
                    <a:pt x="4420546" y="0"/>
                  </a:lnTo>
                  <a:cubicBezTo>
                    <a:pt x="4427151" y="0"/>
                    <a:pt x="4432506" y="5355"/>
                    <a:pt x="4432506" y="11960"/>
                  </a:cubicBezTo>
                  <a:lnTo>
                    <a:pt x="4432506" y="698715"/>
                  </a:lnTo>
                  <a:cubicBezTo>
                    <a:pt x="4432506" y="701887"/>
                    <a:pt x="4431246" y="704929"/>
                    <a:pt x="4429003" y="707172"/>
                  </a:cubicBezTo>
                  <a:cubicBezTo>
                    <a:pt x="4426760" y="709415"/>
                    <a:pt x="4423718" y="710675"/>
                    <a:pt x="4420546" y="710675"/>
                  </a:cubicBezTo>
                  <a:lnTo>
                    <a:pt x="11960" y="710675"/>
                  </a:lnTo>
                  <a:cubicBezTo>
                    <a:pt x="8788" y="710675"/>
                    <a:pt x="5746" y="709415"/>
                    <a:pt x="3503" y="707172"/>
                  </a:cubicBezTo>
                  <a:cubicBezTo>
                    <a:pt x="1260" y="704929"/>
                    <a:pt x="0" y="701887"/>
                    <a:pt x="0" y="698715"/>
                  </a:cubicBezTo>
                  <a:lnTo>
                    <a:pt x="0" y="11960"/>
                  </a:lnTo>
                  <a:cubicBezTo>
                    <a:pt x="0" y="8788"/>
                    <a:pt x="1260" y="5746"/>
                    <a:pt x="3503" y="3503"/>
                  </a:cubicBezTo>
                  <a:cubicBezTo>
                    <a:pt x="5746" y="1260"/>
                    <a:pt x="8788" y="0"/>
                    <a:pt x="1196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432506" cy="7487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913965" y="5067496"/>
            <a:ext cx="8954449" cy="4100997"/>
            <a:chOff x="0" y="0"/>
            <a:chExt cx="2358373" cy="10800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358373" cy="1080098"/>
            </a:xfrm>
            <a:custGeom>
              <a:avLst/>
              <a:gdLst/>
              <a:ahLst/>
              <a:cxnLst/>
              <a:rect r="r" b="b" t="t" l="l"/>
              <a:pathLst>
                <a:path h="1080098" w="2358373">
                  <a:moveTo>
                    <a:pt x="22479" y="0"/>
                  </a:moveTo>
                  <a:lnTo>
                    <a:pt x="2335894" y="0"/>
                  </a:lnTo>
                  <a:cubicBezTo>
                    <a:pt x="2341856" y="0"/>
                    <a:pt x="2347574" y="2368"/>
                    <a:pt x="2351789" y="6584"/>
                  </a:cubicBezTo>
                  <a:cubicBezTo>
                    <a:pt x="2356005" y="10800"/>
                    <a:pt x="2358373" y="16517"/>
                    <a:pt x="2358373" y="22479"/>
                  </a:cubicBezTo>
                  <a:lnTo>
                    <a:pt x="2358373" y="1057619"/>
                  </a:lnTo>
                  <a:cubicBezTo>
                    <a:pt x="2358373" y="1063581"/>
                    <a:pt x="2356005" y="1069298"/>
                    <a:pt x="2351789" y="1073514"/>
                  </a:cubicBezTo>
                  <a:cubicBezTo>
                    <a:pt x="2347574" y="1077730"/>
                    <a:pt x="2341856" y="1080098"/>
                    <a:pt x="2335894" y="1080098"/>
                  </a:cubicBezTo>
                  <a:lnTo>
                    <a:pt x="22479" y="1080098"/>
                  </a:lnTo>
                  <a:cubicBezTo>
                    <a:pt x="16517" y="1080098"/>
                    <a:pt x="10800" y="1077730"/>
                    <a:pt x="6584" y="1073514"/>
                  </a:cubicBezTo>
                  <a:cubicBezTo>
                    <a:pt x="2368" y="1069298"/>
                    <a:pt x="0" y="1063581"/>
                    <a:pt x="0" y="1057619"/>
                  </a:cubicBezTo>
                  <a:lnTo>
                    <a:pt x="0" y="22479"/>
                  </a:lnTo>
                  <a:cubicBezTo>
                    <a:pt x="0" y="16517"/>
                    <a:pt x="2368" y="10800"/>
                    <a:pt x="6584" y="6584"/>
                  </a:cubicBezTo>
                  <a:cubicBezTo>
                    <a:pt x="10800" y="2368"/>
                    <a:pt x="16517" y="0"/>
                    <a:pt x="22479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358373" cy="11181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0067546" y="5067496"/>
            <a:ext cx="7719432" cy="1918047"/>
            <a:chOff x="0" y="0"/>
            <a:chExt cx="2033102" cy="50516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33101" cy="505165"/>
            </a:xfrm>
            <a:custGeom>
              <a:avLst/>
              <a:gdLst/>
              <a:ahLst/>
              <a:cxnLst/>
              <a:rect r="r" b="b" t="t" l="l"/>
              <a:pathLst>
                <a:path h="505165" w="2033101">
                  <a:moveTo>
                    <a:pt x="26076" y="0"/>
                  </a:moveTo>
                  <a:lnTo>
                    <a:pt x="2007026" y="0"/>
                  </a:lnTo>
                  <a:cubicBezTo>
                    <a:pt x="2013941" y="0"/>
                    <a:pt x="2020574" y="2747"/>
                    <a:pt x="2025464" y="7637"/>
                  </a:cubicBezTo>
                  <a:cubicBezTo>
                    <a:pt x="2030354" y="12528"/>
                    <a:pt x="2033101" y="19160"/>
                    <a:pt x="2033101" y="26076"/>
                  </a:cubicBezTo>
                  <a:lnTo>
                    <a:pt x="2033101" y="479089"/>
                  </a:lnTo>
                  <a:cubicBezTo>
                    <a:pt x="2033101" y="493490"/>
                    <a:pt x="2021427" y="505165"/>
                    <a:pt x="2007026" y="505165"/>
                  </a:cubicBezTo>
                  <a:lnTo>
                    <a:pt x="26076" y="505165"/>
                  </a:lnTo>
                  <a:cubicBezTo>
                    <a:pt x="11675" y="505165"/>
                    <a:pt x="0" y="493490"/>
                    <a:pt x="0" y="479089"/>
                  </a:cubicBezTo>
                  <a:lnTo>
                    <a:pt x="0" y="26076"/>
                  </a:lnTo>
                  <a:cubicBezTo>
                    <a:pt x="0" y="19160"/>
                    <a:pt x="2747" y="12528"/>
                    <a:pt x="7637" y="7637"/>
                  </a:cubicBezTo>
                  <a:cubicBezTo>
                    <a:pt x="12528" y="2747"/>
                    <a:pt x="19160" y="0"/>
                    <a:pt x="26076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2033102" cy="5432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2484805" y="5184336"/>
            <a:ext cx="9364727" cy="4309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Action – No Action</a:t>
            </a:r>
          </a:p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Place – “School”</a:t>
            </a:r>
          </a:p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Objects – No Objects</a:t>
            </a:r>
          </a:p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Mood/Time – No Mood/Time</a:t>
            </a:r>
          </a:p>
          <a:p>
            <a:pPr algn="l">
              <a:lnSpc>
                <a:spcPts val="7007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10772294" y="5074029"/>
            <a:ext cx="6487006" cy="16517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The bad prompt has not passed the 4 magic parts!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1585474" y="5399996"/>
            <a:ext cx="713931" cy="716619"/>
          </a:xfrm>
          <a:custGeom>
            <a:avLst/>
            <a:gdLst/>
            <a:ahLst/>
            <a:cxnLst/>
            <a:rect r="r" b="b" t="t" l="l"/>
            <a:pathLst>
              <a:path h="716619" w="713931">
                <a:moveTo>
                  <a:pt x="0" y="0"/>
                </a:moveTo>
                <a:lnTo>
                  <a:pt x="713932" y="0"/>
                </a:lnTo>
                <a:lnTo>
                  <a:pt x="713932" y="716619"/>
                </a:lnTo>
                <a:lnTo>
                  <a:pt x="0" y="7166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1585474" y="7152111"/>
            <a:ext cx="713931" cy="716619"/>
          </a:xfrm>
          <a:custGeom>
            <a:avLst/>
            <a:gdLst/>
            <a:ahLst/>
            <a:cxnLst/>
            <a:rect r="r" b="b" t="t" l="l"/>
            <a:pathLst>
              <a:path h="716619" w="713931">
                <a:moveTo>
                  <a:pt x="0" y="0"/>
                </a:moveTo>
                <a:lnTo>
                  <a:pt x="713932" y="0"/>
                </a:lnTo>
                <a:lnTo>
                  <a:pt x="713932" y="716619"/>
                </a:lnTo>
                <a:lnTo>
                  <a:pt x="0" y="7166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585474" y="8021130"/>
            <a:ext cx="713931" cy="716619"/>
          </a:xfrm>
          <a:custGeom>
            <a:avLst/>
            <a:gdLst/>
            <a:ahLst/>
            <a:cxnLst/>
            <a:rect r="r" b="b" t="t" l="l"/>
            <a:pathLst>
              <a:path h="716619" w="713931">
                <a:moveTo>
                  <a:pt x="0" y="0"/>
                </a:moveTo>
                <a:lnTo>
                  <a:pt x="713932" y="0"/>
                </a:lnTo>
                <a:lnTo>
                  <a:pt x="713932" y="716619"/>
                </a:lnTo>
                <a:lnTo>
                  <a:pt x="0" y="7166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783526" y="6116615"/>
            <a:ext cx="713931" cy="716619"/>
          </a:xfrm>
          <a:custGeom>
            <a:avLst/>
            <a:gdLst/>
            <a:ahLst/>
            <a:cxnLst/>
            <a:rect r="r" b="b" t="t" l="l"/>
            <a:pathLst>
              <a:path h="716619" w="713931">
                <a:moveTo>
                  <a:pt x="0" y="0"/>
                </a:moveTo>
                <a:lnTo>
                  <a:pt x="713932" y="0"/>
                </a:lnTo>
                <a:lnTo>
                  <a:pt x="713932" y="716618"/>
                </a:lnTo>
                <a:lnTo>
                  <a:pt x="0" y="7166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75598" y="6297340"/>
            <a:ext cx="723807" cy="674046"/>
          </a:xfrm>
          <a:custGeom>
            <a:avLst/>
            <a:gdLst/>
            <a:ahLst/>
            <a:cxnLst/>
            <a:rect r="r" b="b" t="t" l="l"/>
            <a:pathLst>
              <a:path h="674046" w="723807">
                <a:moveTo>
                  <a:pt x="0" y="0"/>
                </a:moveTo>
                <a:lnTo>
                  <a:pt x="723808" y="0"/>
                </a:lnTo>
                <a:lnTo>
                  <a:pt x="723808" y="674046"/>
                </a:lnTo>
                <a:lnTo>
                  <a:pt x="0" y="67404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913965" y="1024754"/>
            <a:ext cx="16829672" cy="970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16"/>
              </a:lnSpc>
              <a:spcBef>
                <a:spcPct val="0"/>
              </a:spcBef>
            </a:pPr>
            <a:r>
              <a:rPr lang="en-US" b="true" sz="5654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Why is this a bad prompt?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585474" y="1859274"/>
            <a:ext cx="6418121" cy="879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034"/>
              </a:lnSpc>
              <a:spcBef>
                <a:spcPct val="0"/>
              </a:spcBef>
            </a:pPr>
            <a:r>
              <a:rPr lang="en-US" b="true" sz="3213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Not Good Prompt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85474" y="2848062"/>
            <a:ext cx="16158162" cy="7578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41"/>
              </a:lnSpc>
              <a:spcBef>
                <a:spcPct val="0"/>
              </a:spcBef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“The monster is in the school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.”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0" y="9431887"/>
            <a:ext cx="18288000" cy="855113"/>
            <a:chOff x="0" y="0"/>
            <a:chExt cx="4816593" cy="225215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4816592" cy="225215"/>
            </a:xfrm>
            <a:custGeom>
              <a:avLst/>
              <a:gdLst/>
              <a:ahLst/>
              <a:cxnLst/>
              <a:rect r="r" b="b" t="t" l="l"/>
              <a:pathLst>
                <a:path h="22521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25215"/>
                  </a:lnTo>
                  <a:lnTo>
                    <a:pt x="0" y="225215"/>
                  </a:lnTo>
                  <a:close/>
                </a:path>
              </a:pathLst>
            </a:custGeom>
            <a:solidFill>
              <a:srgbClr val="FFF9EE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4816593" cy="2633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4" id="24"/>
          <p:cNvSpPr/>
          <p:nvPr/>
        </p:nvSpPr>
        <p:spPr>
          <a:xfrm flipH="false" flipV="false" rot="0">
            <a:off x="16207158" y="9618677"/>
            <a:ext cx="1663617" cy="481534"/>
          </a:xfrm>
          <a:custGeom>
            <a:avLst/>
            <a:gdLst/>
            <a:ahLst/>
            <a:cxnLst/>
            <a:rect r="r" b="b" t="t" l="l"/>
            <a:pathLst>
              <a:path h="481534" w="1663617">
                <a:moveTo>
                  <a:pt x="0" y="0"/>
                </a:moveTo>
                <a:lnTo>
                  <a:pt x="1663617" y="0"/>
                </a:lnTo>
                <a:lnTo>
                  <a:pt x="1663617" y="481534"/>
                </a:lnTo>
                <a:lnTo>
                  <a:pt x="0" y="4815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25" id="25"/>
          <p:cNvSpPr txBox="true"/>
          <p:nvPr/>
        </p:nvSpPr>
        <p:spPr>
          <a:xfrm rot="0">
            <a:off x="280485" y="9620141"/>
            <a:ext cx="3178949" cy="480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989"/>
              </a:lnSpc>
              <a:spcBef>
                <a:spcPct val="0"/>
              </a:spcBef>
            </a:pPr>
            <a:r>
              <a:rPr lang="en-US" sz="2849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S3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13965" y="5192568"/>
            <a:ext cx="8954449" cy="4100997"/>
            <a:chOff x="0" y="0"/>
            <a:chExt cx="2358373" cy="108009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358373" cy="1080098"/>
            </a:xfrm>
            <a:custGeom>
              <a:avLst/>
              <a:gdLst/>
              <a:ahLst/>
              <a:cxnLst/>
              <a:rect r="r" b="b" t="t" l="l"/>
              <a:pathLst>
                <a:path h="1080098" w="2358373">
                  <a:moveTo>
                    <a:pt x="22479" y="0"/>
                  </a:moveTo>
                  <a:lnTo>
                    <a:pt x="2335894" y="0"/>
                  </a:lnTo>
                  <a:cubicBezTo>
                    <a:pt x="2341856" y="0"/>
                    <a:pt x="2347574" y="2368"/>
                    <a:pt x="2351789" y="6584"/>
                  </a:cubicBezTo>
                  <a:cubicBezTo>
                    <a:pt x="2356005" y="10800"/>
                    <a:pt x="2358373" y="16517"/>
                    <a:pt x="2358373" y="22479"/>
                  </a:cubicBezTo>
                  <a:lnTo>
                    <a:pt x="2358373" y="1057619"/>
                  </a:lnTo>
                  <a:cubicBezTo>
                    <a:pt x="2358373" y="1063581"/>
                    <a:pt x="2356005" y="1069298"/>
                    <a:pt x="2351789" y="1073514"/>
                  </a:cubicBezTo>
                  <a:cubicBezTo>
                    <a:pt x="2347574" y="1077730"/>
                    <a:pt x="2341856" y="1080098"/>
                    <a:pt x="2335894" y="1080098"/>
                  </a:cubicBezTo>
                  <a:lnTo>
                    <a:pt x="22479" y="1080098"/>
                  </a:lnTo>
                  <a:cubicBezTo>
                    <a:pt x="16517" y="1080098"/>
                    <a:pt x="10800" y="1077730"/>
                    <a:pt x="6584" y="1073514"/>
                  </a:cubicBezTo>
                  <a:cubicBezTo>
                    <a:pt x="2368" y="1069298"/>
                    <a:pt x="0" y="1063581"/>
                    <a:pt x="0" y="1057619"/>
                  </a:cubicBezTo>
                  <a:lnTo>
                    <a:pt x="0" y="22479"/>
                  </a:lnTo>
                  <a:cubicBezTo>
                    <a:pt x="0" y="16517"/>
                    <a:pt x="2368" y="10800"/>
                    <a:pt x="6584" y="6584"/>
                  </a:cubicBezTo>
                  <a:cubicBezTo>
                    <a:pt x="10800" y="2368"/>
                    <a:pt x="16517" y="0"/>
                    <a:pt x="22479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2358373" cy="11181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067546" y="5192568"/>
            <a:ext cx="7719432" cy="1918047"/>
            <a:chOff x="0" y="0"/>
            <a:chExt cx="2033102" cy="50516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033101" cy="505165"/>
            </a:xfrm>
            <a:custGeom>
              <a:avLst/>
              <a:gdLst/>
              <a:ahLst/>
              <a:cxnLst/>
              <a:rect r="r" b="b" t="t" l="l"/>
              <a:pathLst>
                <a:path h="505165" w="2033101">
                  <a:moveTo>
                    <a:pt x="26076" y="0"/>
                  </a:moveTo>
                  <a:lnTo>
                    <a:pt x="2007026" y="0"/>
                  </a:lnTo>
                  <a:cubicBezTo>
                    <a:pt x="2013941" y="0"/>
                    <a:pt x="2020574" y="2747"/>
                    <a:pt x="2025464" y="7637"/>
                  </a:cubicBezTo>
                  <a:cubicBezTo>
                    <a:pt x="2030354" y="12528"/>
                    <a:pt x="2033101" y="19160"/>
                    <a:pt x="2033101" y="26076"/>
                  </a:cubicBezTo>
                  <a:lnTo>
                    <a:pt x="2033101" y="479089"/>
                  </a:lnTo>
                  <a:cubicBezTo>
                    <a:pt x="2033101" y="493490"/>
                    <a:pt x="2021427" y="505165"/>
                    <a:pt x="2007026" y="505165"/>
                  </a:cubicBezTo>
                  <a:lnTo>
                    <a:pt x="26076" y="505165"/>
                  </a:lnTo>
                  <a:cubicBezTo>
                    <a:pt x="11675" y="505165"/>
                    <a:pt x="0" y="493490"/>
                    <a:pt x="0" y="479089"/>
                  </a:cubicBezTo>
                  <a:lnTo>
                    <a:pt x="0" y="26076"/>
                  </a:lnTo>
                  <a:cubicBezTo>
                    <a:pt x="0" y="19160"/>
                    <a:pt x="2747" y="12528"/>
                    <a:pt x="7637" y="7637"/>
                  </a:cubicBezTo>
                  <a:cubicBezTo>
                    <a:pt x="12528" y="2747"/>
                    <a:pt x="19160" y="0"/>
                    <a:pt x="26076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2033102" cy="5432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8" id="8"/>
          <p:cNvSpPr txBox="true"/>
          <p:nvPr/>
        </p:nvSpPr>
        <p:spPr>
          <a:xfrm rot="0">
            <a:off x="2484805" y="5309407"/>
            <a:ext cx="9364727" cy="4309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Action –  “Shares a toy...”</a:t>
            </a:r>
          </a:p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Place – “Sunny playroom”</a:t>
            </a:r>
          </a:p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Objects – “Toy,” “Colorful blocks”</a:t>
            </a:r>
          </a:p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Mood/Time – “Sunny,” “Bright”</a:t>
            </a:r>
          </a:p>
          <a:p>
            <a:pPr algn="l">
              <a:lnSpc>
                <a:spcPts val="7007"/>
              </a:lnSpc>
            </a:pPr>
          </a:p>
        </p:txBody>
      </p:sp>
      <p:grpSp>
        <p:nvGrpSpPr>
          <p:cNvPr name="Group 9" id="9"/>
          <p:cNvGrpSpPr/>
          <p:nvPr/>
        </p:nvGrpSpPr>
        <p:grpSpPr>
          <a:xfrm rot="0">
            <a:off x="913965" y="2324530"/>
            <a:ext cx="16873014" cy="2693596"/>
            <a:chOff x="0" y="0"/>
            <a:chExt cx="4443921" cy="70942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443921" cy="709424"/>
            </a:xfrm>
            <a:custGeom>
              <a:avLst/>
              <a:gdLst/>
              <a:ahLst/>
              <a:cxnLst/>
              <a:rect r="r" b="b" t="t" l="l"/>
              <a:pathLst>
                <a:path h="709424" w="4443921">
                  <a:moveTo>
                    <a:pt x="11930" y="0"/>
                  </a:moveTo>
                  <a:lnTo>
                    <a:pt x="4431992" y="0"/>
                  </a:lnTo>
                  <a:cubicBezTo>
                    <a:pt x="4435156" y="0"/>
                    <a:pt x="4438190" y="1257"/>
                    <a:pt x="4440427" y="3494"/>
                  </a:cubicBezTo>
                  <a:cubicBezTo>
                    <a:pt x="4442664" y="5731"/>
                    <a:pt x="4443921" y="8766"/>
                    <a:pt x="4443921" y="11930"/>
                  </a:cubicBezTo>
                  <a:lnTo>
                    <a:pt x="4443921" y="697495"/>
                  </a:lnTo>
                  <a:cubicBezTo>
                    <a:pt x="4443921" y="700659"/>
                    <a:pt x="4442664" y="703693"/>
                    <a:pt x="4440427" y="705930"/>
                  </a:cubicBezTo>
                  <a:cubicBezTo>
                    <a:pt x="4438190" y="708167"/>
                    <a:pt x="4435156" y="709424"/>
                    <a:pt x="4431992" y="709424"/>
                  </a:cubicBezTo>
                  <a:lnTo>
                    <a:pt x="11930" y="709424"/>
                  </a:lnTo>
                  <a:cubicBezTo>
                    <a:pt x="8766" y="709424"/>
                    <a:pt x="5731" y="708167"/>
                    <a:pt x="3494" y="705930"/>
                  </a:cubicBezTo>
                  <a:cubicBezTo>
                    <a:pt x="1257" y="703693"/>
                    <a:pt x="0" y="700659"/>
                    <a:pt x="0" y="697495"/>
                  </a:cubicBezTo>
                  <a:lnTo>
                    <a:pt x="0" y="11930"/>
                  </a:lnTo>
                  <a:cubicBezTo>
                    <a:pt x="0" y="8766"/>
                    <a:pt x="1257" y="5731"/>
                    <a:pt x="3494" y="3494"/>
                  </a:cubicBezTo>
                  <a:cubicBezTo>
                    <a:pt x="5731" y="1257"/>
                    <a:pt x="8766" y="0"/>
                    <a:pt x="11930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4443921" cy="7475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0067546" y="7375518"/>
            <a:ext cx="7719432" cy="1918047"/>
            <a:chOff x="0" y="0"/>
            <a:chExt cx="2033102" cy="505165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2033101" cy="505165"/>
            </a:xfrm>
            <a:custGeom>
              <a:avLst/>
              <a:gdLst/>
              <a:ahLst/>
              <a:cxnLst/>
              <a:rect r="r" b="b" t="t" l="l"/>
              <a:pathLst>
                <a:path h="505165" w="2033101">
                  <a:moveTo>
                    <a:pt x="26076" y="0"/>
                  </a:moveTo>
                  <a:lnTo>
                    <a:pt x="2007026" y="0"/>
                  </a:lnTo>
                  <a:cubicBezTo>
                    <a:pt x="2013941" y="0"/>
                    <a:pt x="2020574" y="2747"/>
                    <a:pt x="2025464" y="7637"/>
                  </a:cubicBezTo>
                  <a:cubicBezTo>
                    <a:pt x="2030354" y="12528"/>
                    <a:pt x="2033101" y="19160"/>
                    <a:pt x="2033101" y="26076"/>
                  </a:cubicBezTo>
                  <a:lnTo>
                    <a:pt x="2033101" y="479089"/>
                  </a:lnTo>
                  <a:cubicBezTo>
                    <a:pt x="2033101" y="493490"/>
                    <a:pt x="2021427" y="505165"/>
                    <a:pt x="2007026" y="505165"/>
                  </a:cubicBezTo>
                  <a:lnTo>
                    <a:pt x="26076" y="505165"/>
                  </a:lnTo>
                  <a:cubicBezTo>
                    <a:pt x="11675" y="505165"/>
                    <a:pt x="0" y="493490"/>
                    <a:pt x="0" y="479089"/>
                  </a:cubicBezTo>
                  <a:lnTo>
                    <a:pt x="0" y="26076"/>
                  </a:lnTo>
                  <a:cubicBezTo>
                    <a:pt x="0" y="19160"/>
                    <a:pt x="2747" y="12528"/>
                    <a:pt x="7637" y="7637"/>
                  </a:cubicBezTo>
                  <a:cubicBezTo>
                    <a:pt x="12528" y="2747"/>
                    <a:pt x="19160" y="0"/>
                    <a:pt x="26076" y="0"/>
                  </a:cubicBezTo>
                  <a:close/>
                </a:path>
              </a:pathLst>
            </a:custGeom>
            <a:solidFill>
              <a:srgbClr val="FFFFFF"/>
            </a:solidFill>
            <a:ln w="571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2033102" cy="5432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548010" y="5542000"/>
            <a:ext cx="723807" cy="674046"/>
          </a:xfrm>
          <a:custGeom>
            <a:avLst/>
            <a:gdLst/>
            <a:ahLst/>
            <a:cxnLst/>
            <a:rect r="r" b="b" t="t" l="l"/>
            <a:pathLst>
              <a:path h="674046" w="723807">
                <a:moveTo>
                  <a:pt x="0" y="0"/>
                </a:moveTo>
                <a:lnTo>
                  <a:pt x="723807" y="0"/>
                </a:lnTo>
                <a:lnTo>
                  <a:pt x="723807" y="674046"/>
                </a:lnTo>
                <a:lnTo>
                  <a:pt x="0" y="6740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1548010" y="6328692"/>
            <a:ext cx="723807" cy="674046"/>
          </a:xfrm>
          <a:custGeom>
            <a:avLst/>
            <a:gdLst/>
            <a:ahLst/>
            <a:cxnLst/>
            <a:rect r="r" b="b" t="t" l="l"/>
            <a:pathLst>
              <a:path h="674046" w="723807">
                <a:moveTo>
                  <a:pt x="0" y="0"/>
                </a:moveTo>
                <a:lnTo>
                  <a:pt x="723807" y="0"/>
                </a:lnTo>
                <a:lnTo>
                  <a:pt x="723807" y="674045"/>
                </a:lnTo>
                <a:lnTo>
                  <a:pt x="0" y="6740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0">
            <a:off x="1548010" y="7243066"/>
            <a:ext cx="723807" cy="674046"/>
          </a:xfrm>
          <a:custGeom>
            <a:avLst/>
            <a:gdLst/>
            <a:ahLst/>
            <a:cxnLst/>
            <a:rect r="r" b="b" t="t" l="l"/>
            <a:pathLst>
              <a:path h="674046" w="723807">
                <a:moveTo>
                  <a:pt x="0" y="0"/>
                </a:moveTo>
                <a:lnTo>
                  <a:pt x="723807" y="0"/>
                </a:lnTo>
                <a:lnTo>
                  <a:pt x="723807" y="674045"/>
                </a:lnTo>
                <a:lnTo>
                  <a:pt x="0" y="6740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false" flipV="false" rot="0">
            <a:off x="1548010" y="8155236"/>
            <a:ext cx="723807" cy="674046"/>
          </a:xfrm>
          <a:custGeom>
            <a:avLst/>
            <a:gdLst/>
            <a:ahLst/>
            <a:cxnLst/>
            <a:rect r="r" b="b" t="t" l="l"/>
            <a:pathLst>
              <a:path h="674046" w="723807">
                <a:moveTo>
                  <a:pt x="0" y="0"/>
                </a:moveTo>
                <a:lnTo>
                  <a:pt x="723807" y="0"/>
                </a:lnTo>
                <a:lnTo>
                  <a:pt x="723807" y="674046"/>
                </a:lnTo>
                <a:lnTo>
                  <a:pt x="0" y="6740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5393060" y="6027889"/>
            <a:ext cx="954804" cy="954804"/>
          </a:xfrm>
          <a:custGeom>
            <a:avLst/>
            <a:gdLst/>
            <a:ahLst/>
            <a:cxnLst/>
            <a:rect r="r" b="b" t="t" l="l"/>
            <a:pathLst>
              <a:path h="954804" w="954804">
                <a:moveTo>
                  <a:pt x="0" y="0"/>
                </a:moveTo>
                <a:lnTo>
                  <a:pt x="954804" y="0"/>
                </a:lnTo>
                <a:lnTo>
                  <a:pt x="954804" y="954804"/>
                </a:lnTo>
                <a:lnTo>
                  <a:pt x="0" y="95480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913965" y="1024754"/>
            <a:ext cx="16829672" cy="9708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916"/>
              </a:lnSpc>
              <a:spcBef>
                <a:spcPct val="0"/>
              </a:spcBef>
            </a:pPr>
            <a:r>
              <a:rPr lang="en-US" b="true" sz="5654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Why is this a good prompt?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470739" y="2264992"/>
            <a:ext cx="6418121" cy="879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1">
              <a:lnSpc>
                <a:spcPts val="8034"/>
              </a:lnSpc>
              <a:spcBef>
                <a:spcPct val="0"/>
              </a:spcBef>
            </a:pPr>
            <a:r>
              <a:rPr lang="en-US" b="true" sz="3213">
                <a:solidFill>
                  <a:srgbClr val="000000"/>
                </a:solidFill>
                <a:latin typeface="OpenDyslexic Bold"/>
                <a:ea typeface="OpenDyslexic Bold"/>
                <a:cs typeface="OpenDyslexic Bold"/>
                <a:sym typeface="OpenDyslexic Bold"/>
              </a:rPr>
              <a:t>Good Prompt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1470739" y="3099120"/>
            <a:ext cx="16158162" cy="16246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841"/>
              </a:lnSpc>
              <a:spcBef>
                <a:spcPct val="0"/>
              </a:spcBef>
            </a:pP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“The fluffy monster shares a bright red toy in a sunny playroom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;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colorful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 b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locks are on the f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lo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or</a:t>
            </a:r>
            <a:r>
              <a:rPr lang="en-US" sz="2736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.”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0772294" y="5199100"/>
            <a:ext cx="5575570" cy="16517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007"/>
              </a:lnSpc>
            </a:pPr>
            <a:r>
              <a:rPr lang="en-US" sz="2802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The good prompt has passed the 4 magic parts!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772294" y="7535257"/>
            <a:ext cx="6487006" cy="10183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293"/>
              </a:lnSpc>
            </a:pPr>
            <a:r>
              <a:rPr lang="en-US" sz="3717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And that’s how to use AI!</a:t>
            </a:r>
          </a:p>
        </p:txBody>
      </p:sp>
      <p:grpSp>
        <p:nvGrpSpPr>
          <p:cNvPr name="Group 25" id="25"/>
          <p:cNvGrpSpPr/>
          <p:nvPr/>
        </p:nvGrpSpPr>
        <p:grpSpPr>
          <a:xfrm rot="0">
            <a:off x="0" y="9431887"/>
            <a:ext cx="18288000" cy="855113"/>
            <a:chOff x="0" y="0"/>
            <a:chExt cx="4816593" cy="225215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4816592" cy="225215"/>
            </a:xfrm>
            <a:custGeom>
              <a:avLst/>
              <a:gdLst/>
              <a:ahLst/>
              <a:cxnLst/>
              <a:rect r="r" b="b" t="t" l="l"/>
              <a:pathLst>
                <a:path h="225215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225215"/>
                  </a:lnTo>
                  <a:lnTo>
                    <a:pt x="0" y="225215"/>
                  </a:lnTo>
                  <a:close/>
                </a:path>
              </a:pathLst>
            </a:custGeom>
            <a:solidFill>
              <a:srgbClr val="FFF9EE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38100"/>
              <a:ext cx="4816593" cy="2633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8" id="28"/>
          <p:cNvSpPr/>
          <p:nvPr/>
        </p:nvSpPr>
        <p:spPr>
          <a:xfrm flipH="false" flipV="false" rot="0">
            <a:off x="16207158" y="9618677"/>
            <a:ext cx="1663617" cy="481534"/>
          </a:xfrm>
          <a:custGeom>
            <a:avLst/>
            <a:gdLst/>
            <a:ahLst/>
            <a:cxnLst/>
            <a:rect r="r" b="b" t="t" l="l"/>
            <a:pathLst>
              <a:path h="481534" w="1663617">
                <a:moveTo>
                  <a:pt x="0" y="0"/>
                </a:moveTo>
                <a:lnTo>
                  <a:pt x="1663617" y="0"/>
                </a:lnTo>
                <a:lnTo>
                  <a:pt x="1663617" y="481534"/>
                </a:lnTo>
                <a:lnTo>
                  <a:pt x="0" y="4815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29" id="29"/>
          <p:cNvSpPr txBox="true"/>
          <p:nvPr/>
        </p:nvSpPr>
        <p:spPr>
          <a:xfrm rot="0">
            <a:off x="280485" y="9620141"/>
            <a:ext cx="3178949" cy="4800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989"/>
              </a:lnSpc>
              <a:spcBef>
                <a:spcPct val="0"/>
              </a:spcBef>
            </a:pPr>
            <a:r>
              <a:rPr lang="en-US" sz="2849">
                <a:solidFill>
                  <a:srgbClr val="000000"/>
                </a:solidFill>
                <a:latin typeface="OpenDyslexic"/>
                <a:ea typeface="OpenDyslexic"/>
                <a:cs typeface="OpenDyslexic"/>
                <a:sym typeface="OpenDyslexic"/>
              </a:rPr>
              <a:t>S3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DAHA1Jp_At0</dc:identifier>
  <dcterms:modified xsi:type="dcterms:W3CDTF">2011-08-01T06:04:30Z</dcterms:modified>
  <cp:revision>1</cp:revision>
  <dc:title>AI Lesson</dc:title>
</cp:coreProperties>
</file>